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918400" cy="51206400"/>
  <p:notesSz cx="32099250" cy="437483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095A"/>
    <a:srgbClr val="111851"/>
    <a:srgbClr val="B89670"/>
    <a:srgbClr val="8D7355"/>
    <a:srgbClr val="9E8553"/>
    <a:srgbClr val="B1871A"/>
    <a:srgbClr val="EAEAEA"/>
    <a:srgbClr val="C0C0C0"/>
    <a:srgbClr val="0046D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527" autoAdjust="0"/>
  </p:normalViewPr>
  <p:slideViewPr>
    <p:cSldViewPr snapToGrid="0">
      <p:cViewPr>
        <p:scale>
          <a:sx n="20" d="100"/>
          <a:sy n="20" d="100"/>
        </p:scale>
        <p:origin x="-3408" y="-72"/>
      </p:cViewPr>
      <p:guideLst>
        <p:guide orient="horz" pos="7523"/>
        <p:guide orient="horz" pos="31416"/>
        <p:guide orient="horz" pos="3341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13909677" cy="218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4706" tIns="217353" rIns="434706" bIns="217353" numCol="1" anchor="t" anchorCtr="0" compatLnSpc="1">
            <a:prstTxWarp prst="textNoShape">
              <a:avLst/>
            </a:prstTxWarp>
          </a:bodyPr>
          <a:lstStyle>
            <a:lvl1pPr algn="l">
              <a:defRPr sz="57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181987" y="2"/>
            <a:ext cx="13909677" cy="218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4706" tIns="217353" rIns="434706" bIns="217353" numCol="1" anchor="t" anchorCtr="0" compatLnSpc="1">
            <a:prstTxWarp prst="textNoShape">
              <a:avLst/>
            </a:prstTxWarp>
          </a:bodyPr>
          <a:lstStyle>
            <a:lvl1pPr algn="r">
              <a:defRPr sz="57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79125" y="3276600"/>
            <a:ext cx="10548938" cy="16409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209927" y="20784215"/>
            <a:ext cx="25679400" cy="1968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4706" tIns="217353" rIns="434706" bIns="2173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41553394"/>
            <a:ext cx="13909677" cy="218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4706" tIns="217353" rIns="434706" bIns="217353" numCol="1" anchor="b" anchorCtr="0" compatLnSpc="1">
            <a:prstTxWarp prst="textNoShape">
              <a:avLst/>
            </a:prstTxWarp>
          </a:bodyPr>
          <a:lstStyle>
            <a:lvl1pPr algn="l">
              <a:defRPr sz="57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8181987" y="41553394"/>
            <a:ext cx="13909677" cy="218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4706" tIns="217353" rIns="434706" bIns="217353" numCol="1" anchor="b" anchorCtr="0" compatLnSpc="1">
            <a:prstTxWarp prst="textNoShape">
              <a:avLst/>
            </a:prstTxWarp>
          </a:bodyPr>
          <a:lstStyle>
            <a:lvl1pPr algn="r">
              <a:defRPr sz="5700"/>
            </a:lvl1pPr>
          </a:lstStyle>
          <a:p>
            <a:fld id="{7FB84CA5-7362-492D-8EBC-472296314F2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8225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4D40FB-8398-4C90-906C-C9755161D6CD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79125" y="3276600"/>
            <a:ext cx="10548938" cy="16409988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print.com/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27"/>
          <a:stretch>
            <a:fillRect/>
          </a:stretch>
        </p:blipFill>
        <p:spPr bwMode="auto">
          <a:xfrm>
            <a:off x="26871335" y="50393212"/>
            <a:ext cx="3106340" cy="33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29646093" y="50258133"/>
            <a:ext cx="2385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www.postersession.com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2pPr>
      <a:lvl3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3pPr>
      <a:lvl4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4pPr>
      <a:lvl5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5pPr>
      <a:lvl6pPr marL="4572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6pPr>
      <a:lvl7pPr marL="9144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7pPr>
      <a:lvl8pPr marL="13716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8pPr>
      <a:lvl9pPr marL="18288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9pPr>
    </p:titleStyle>
    <p:bodyStyle>
      <a:lvl1pPr marL="1646238" indent="-1646238" algn="l" defTabSz="4389438" rtl="0" fontAlgn="base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9438" rtl="0" fontAlgn="base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486400" indent="-1096963" algn="l" defTabSz="4389438" rtl="0" fontAlgn="base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</a:defRPr>
      </a:lvl3pPr>
      <a:lvl4pPr marL="7680325" indent="-1096963" algn="l" defTabSz="4389438" rtl="0" fontAlgn="base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4pPr>
      <a:lvl5pPr marL="98758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5pPr>
      <a:lvl6pPr marL="103330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6pPr>
      <a:lvl7pPr marL="107902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7pPr>
      <a:lvl8pPr marL="112474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8pPr>
      <a:lvl9pPr marL="117046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tiff"/><Relationship Id="rId7" Type="http://schemas.openxmlformats.org/officeDocument/2006/relationships/image" Target="../media/image6.emf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8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29"/>
          <p:cNvSpPr>
            <a:spLocks noChangeArrowheads="1"/>
          </p:cNvSpPr>
          <p:nvPr/>
        </p:nvSpPr>
        <p:spPr bwMode="auto">
          <a:xfrm>
            <a:off x="165665" y="21409162"/>
            <a:ext cx="10629484" cy="296031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AutoShape 31"/>
          <p:cNvSpPr>
            <a:spLocks noChangeArrowheads="1"/>
          </p:cNvSpPr>
          <p:nvPr/>
        </p:nvSpPr>
        <p:spPr bwMode="auto">
          <a:xfrm>
            <a:off x="10966084" y="7461275"/>
            <a:ext cx="21809667" cy="1571403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32918400" cy="64293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389438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173351" y="6599500"/>
            <a:ext cx="10621798" cy="861774"/>
          </a:xfrm>
          <a:prstGeom prst="rect">
            <a:avLst/>
          </a:prstGeom>
          <a:solidFill>
            <a:srgbClr val="11185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4389438">
              <a:spcBef>
                <a:spcPct val="50000"/>
              </a:spcBef>
            </a:pPr>
            <a:r>
              <a:rPr lang="en-US" sz="5000" b="1" dirty="0">
                <a:solidFill>
                  <a:srgbClr val="FFFFFF"/>
                </a:solidFill>
              </a:rPr>
              <a:t>1. Introduction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605125" y="27441801"/>
            <a:ext cx="184666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short-inst-874-539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714" y="357367"/>
            <a:ext cx="5860366" cy="3329707"/>
          </a:xfrm>
          <a:prstGeom prst="rect">
            <a:avLst/>
          </a:prstGeom>
        </p:spPr>
      </p:pic>
      <p:pic>
        <p:nvPicPr>
          <p:cNvPr id="28" name="Picture 27" descr="phot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58" y="1111240"/>
            <a:ext cx="3954691" cy="4167156"/>
          </a:xfrm>
          <a:prstGeom prst="rect">
            <a:avLst/>
          </a:prstGeom>
        </p:spPr>
      </p:pic>
      <p:sp>
        <p:nvSpPr>
          <p:cNvPr id="2048" name="TextBox 2047"/>
          <p:cNvSpPr txBox="1"/>
          <p:nvPr/>
        </p:nvSpPr>
        <p:spPr>
          <a:xfrm>
            <a:off x="1101373" y="24075341"/>
            <a:ext cx="642963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51" name="TextBox 2050"/>
          <p:cNvSpPr txBox="1"/>
          <p:nvPr/>
        </p:nvSpPr>
        <p:spPr>
          <a:xfrm>
            <a:off x="17443366" y="12161134"/>
            <a:ext cx="634033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52" name="TextBox 2051"/>
          <p:cNvSpPr txBox="1"/>
          <p:nvPr/>
        </p:nvSpPr>
        <p:spPr>
          <a:xfrm>
            <a:off x="11033093" y="15379505"/>
            <a:ext cx="11198344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4000" b="1" dirty="0" smtClean="0">
                <a:latin typeface="+mn-lt"/>
                <a:cs typeface="Arial Narrow"/>
              </a:rPr>
              <a:t>Benefits (per course): </a:t>
            </a:r>
          </a:p>
          <a:p>
            <a:pPr marL="742950" indent="-742950" algn="l">
              <a:spcBef>
                <a:spcPct val="20000"/>
              </a:spcBef>
              <a:buAutoNum type="arabicParenR"/>
            </a:pPr>
            <a:r>
              <a:rPr lang="en-US" sz="4000" dirty="0" smtClean="0">
                <a:latin typeface="+mn-lt"/>
                <a:cs typeface="Arial Narrow"/>
              </a:rPr>
              <a:t>Decrease travel time (85 </a:t>
            </a:r>
            <a:r>
              <a:rPr lang="en-US" sz="4000" dirty="0" err="1" smtClean="0">
                <a:latin typeface="+mn-lt"/>
                <a:cs typeface="Arial Narrow"/>
              </a:rPr>
              <a:t>hrs</a:t>
            </a:r>
            <a:r>
              <a:rPr lang="en-US" sz="4000" dirty="0">
                <a:latin typeface="+mn-lt"/>
                <a:cs typeface="Arial Narrow"/>
              </a:rPr>
              <a:t>)</a:t>
            </a:r>
            <a:endParaRPr lang="en-US" sz="4000" dirty="0" smtClean="0">
              <a:latin typeface="+mn-lt"/>
              <a:cs typeface="Arial Narrow"/>
            </a:endParaRPr>
          </a:p>
          <a:p>
            <a:pPr marL="742950" indent="-742950" algn="l">
              <a:spcBef>
                <a:spcPct val="20000"/>
              </a:spcBef>
              <a:buAutoNum type="arabicParenR"/>
            </a:pPr>
            <a:r>
              <a:rPr lang="en-US" sz="4000" dirty="0" smtClean="0">
                <a:latin typeface="+mn-lt"/>
                <a:cs typeface="Arial Narrow"/>
              </a:rPr>
              <a:t>Cost </a:t>
            </a:r>
            <a:r>
              <a:rPr lang="en-US" sz="4000" dirty="0">
                <a:latin typeface="+mn-lt"/>
                <a:cs typeface="Arial Narrow"/>
              </a:rPr>
              <a:t>savings ($</a:t>
            </a:r>
            <a:r>
              <a:rPr lang="en-US" sz="4000" dirty="0" smtClean="0">
                <a:latin typeface="+mn-lt"/>
                <a:cs typeface="Arial Narrow"/>
              </a:rPr>
              <a:t>2,466)</a:t>
            </a:r>
          </a:p>
          <a:p>
            <a:pPr marL="742950" indent="-742950" algn="l">
              <a:spcBef>
                <a:spcPct val="20000"/>
              </a:spcBef>
              <a:buAutoNum type="arabicParenR"/>
            </a:pPr>
            <a:r>
              <a:rPr lang="en-US" sz="4000" dirty="0" smtClean="0">
                <a:latin typeface="+mn-lt"/>
                <a:cs typeface="Arial Narrow"/>
              </a:rPr>
              <a:t>Personnel planning improved </a:t>
            </a:r>
          </a:p>
          <a:p>
            <a:pPr algn="l">
              <a:spcBef>
                <a:spcPct val="20000"/>
              </a:spcBef>
            </a:pPr>
            <a:r>
              <a:rPr lang="en-US" sz="4000" dirty="0">
                <a:latin typeface="+mn-lt"/>
                <a:cs typeface="Arial Narrow"/>
              </a:rPr>
              <a:t> </a:t>
            </a:r>
            <a:r>
              <a:rPr lang="en-US" sz="4000" dirty="0" smtClean="0">
                <a:latin typeface="+mn-lt"/>
                <a:cs typeface="Arial Narrow"/>
              </a:rPr>
              <a:t>     time management</a:t>
            </a:r>
          </a:p>
          <a:p>
            <a:pPr algn="l">
              <a:spcBef>
                <a:spcPct val="20000"/>
              </a:spcBef>
            </a:pPr>
            <a:r>
              <a:rPr lang="en-US" sz="4000" b="1" dirty="0" smtClean="0">
                <a:latin typeface="+mn-lt"/>
                <a:cs typeface="Arial Narrow"/>
              </a:rPr>
              <a:t>Limitations: </a:t>
            </a:r>
            <a:endParaRPr lang="en-US" sz="4000" b="1" dirty="0">
              <a:latin typeface="+mn-lt"/>
              <a:cs typeface="Arial Narrow"/>
            </a:endParaRPr>
          </a:p>
          <a:p>
            <a:pPr marL="914400" lvl="1" indent="-457200" algn="l">
              <a:spcBef>
                <a:spcPct val="20000"/>
              </a:spcBef>
              <a:buFont typeface="Arial"/>
              <a:buChar char="•"/>
            </a:pPr>
            <a:r>
              <a:rPr lang="en-US" sz="4000" dirty="0">
                <a:latin typeface="+mn-lt"/>
                <a:cs typeface="Arial Narrow"/>
              </a:rPr>
              <a:t>Security logistics</a:t>
            </a:r>
          </a:p>
          <a:p>
            <a:pPr marL="914400" lvl="1" indent="-457200" algn="l">
              <a:spcBef>
                <a:spcPct val="20000"/>
              </a:spcBef>
              <a:buFont typeface="Arial"/>
              <a:buChar char="•"/>
            </a:pPr>
            <a:r>
              <a:rPr lang="en-US" sz="4000" dirty="0">
                <a:latin typeface="+mn-lt"/>
                <a:cs typeface="Arial Narrow"/>
              </a:rPr>
              <a:t>Frequency of certification</a:t>
            </a:r>
          </a:p>
          <a:p>
            <a:pPr marL="914400" lvl="1" indent="-457200" algn="l">
              <a:spcBef>
                <a:spcPct val="20000"/>
              </a:spcBef>
              <a:buFont typeface="Arial"/>
              <a:buChar char="•"/>
            </a:pPr>
            <a:r>
              <a:rPr lang="en-US" sz="4000" dirty="0">
                <a:latin typeface="+mn-lt"/>
                <a:cs typeface="Arial Narrow"/>
              </a:rPr>
              <a:t>Bypass courses for </a:t>
            </a:r>
            <a:endParaRPr lang="en-US" sz="4000" dirty="0" smtClean="0">
              <a:latin typeface="+mn-lt"/>
              <a:cs typeface="Arial Narrow"/>
            </a:endParaRPr>
          </a:p>
          <a:p>
            <a:pPr lvl="1" algn="l">
              <a:spcBef>
                <a:spcPct val="20000"/>
              </a:spcBef>
            </a:pPr>
            <a:r>
              <a:rPr lang="en-US" sz="4000" dirty="0">
                <a:latin typeface="+mn-lt"/>
                <a:cs typeface="Arial Narrow"/>
              </a:rPr>
              <a:t> </a:t>
            </a:r>
            <a:r>
              <a:rPr lang="en-US" sz="4000" dirty="0" smtClean="0">
                <a:latin typeface="+mn-lt"/>
                <a:cs typeface="Arial Narrow"/>
              </a:rPr>
              <a:t>  experienced inspectors</a:t>
            </a:r>
            <a:endParaRPr lang="en-US" sz="4000" dirty="0" smtClean="0">
              <a:latin typeface="Arial Narrow"/>
              <a:cs typeface="Arial Narrow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3849409" y="674684"/>
            <a:ext cx="24525102" cy="509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147" tIns="48565" rIns="97147" bIns="4856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600" dirty="0" smtClean="0">
                <a:solidFill>
                  <a:schemeClr val="accent2">
                    <a:lumMod val="50000"/>
                  </a:schemeClr>
                </a:solidFill>
                <a:latin typeface="Arial Black" charset="0"/>
              </a:rPr>
              <a:t>Training and Certification for Construction Inspectors </a:t>
            </a:r>
            <a:endParaRPr lang="en-US" sz="8600" dirty="0">
              <a:solidFill>
                <a:schemeClr val="accent2">
                  <a:lumMod val="50000"/>
                </a:schemeClr>
              </a:solidFill>
              <a:latin typeface="Arial Black" charset="0"/>
            </a:endParaRPr>
          </a:p>
          <a:p>
            <a:pPr algn="ctr" eaLnBrk="0" hangingPunct="0"/>
            <a:r>
              <a:rPr lang="en-US" sz="51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Erica Thompson and Eric Marks, P.E., and Dr. Jochen Teizer, Ph</a:t>
            </a:r>
            <a:r>
              <a:rPr lang="en-US" sz="5100" b="1" dirty="0" smtClean="0">
                <a:solidFill>
                  <a:schemeClr val="accent2">
                    <a:lumMod val="50000"/>
                  </a:schemeClr>
                </a:solidFill>
              </a:rPr>
              <a:t>.D. </a:t>
            </a:r>
            <a:r>
              <a:rPr lang="en-US" sz="51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  <a:p>
            <a:pPr algn="ctr" eaLnBrk="0" hangingPunct="0"/>
            <a:r>
              <a:rPr lang="en-US" sz="51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Rapids Construction Safety &amp; Technology Laboratory</a:t>
            </a:r>
          </a:p>
          <a:p>
            <a:pPr algn="ctr" eaLnBrk="0" hangingPunct="0"/>
            <a:r>
              <a:rPr lang="en-US" sz="51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School of Civil and Environmental Engineering </a:t>
            </a:r>
            <a:endParaRPr lang="en-US" sz="3800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900" y="5318084"/>
            <a:ext cx="4881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Erica Thompson</a:t>
            </a:r>
          </a:p>
          <a:p>
            <a:r>
              <a:rPr lang="en-US" sz="3000" dirty="0" smtClean="0"/>
              <a:t>ethompson10@gatech.edu</a:t>
            </a:r>
            <a:endParaRPr lang="en-US" sz="3000" dirty="0"/>
          </a:p>
        </p:txBody>
      </p:sp>
      <p:sp>
        <p:nvSpPr>
          <p:cNvPr id="29" name="Text Box 42"/>
          <p:cNvSpPr txBox="1">
            <a:spLocks noChangeArrowheads="1"/>
          </p:cNvSpPr>
          <p:nvPr/>
        </p:nvSpPr>
        <p:spPr bwMode="auto">
          <a:xfrm>
            <a:off x="10981087" y="6599500"/>
            <a:ext cx="21794664" cy="861774"/>
          </a:xfrm>
          <a:prstGeom prst="rect">
            <a:avLst/>
          </a:prstGeom>
          <a:solidFill>
            <a:srgbClr val="11185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4389438">
              <a:spcBef>
                <a:spcPct val="50000"/>
              </a:spcBef>
            </a:pPr>
            <a:r>
              <a:rPr lang="en-US" sz="5000" b="1" dirty="0">
                <a:solidFill>
                  <a:srgbClr val="FFFFFF"/>
                </a:solidFill>
              </a:rPr>
              <a:t>4</a:t>
            </a:r>
            <a:r>
              <a:rPr lang="en-US" sz="5000" b="1" dirty="0" smtClean="0">
                <a:solidFill>
                  <a:srgbClr val="FFFFFF"/>
                </a:solidFill>
              </a:rPr>
              <a:t>. Methodology </a:t>
            </a:r>
            <a:endParaRPr lang="en-US" sz="5000" b="1" dirty="0">
              <a:solidFill>
                <a:srgbClr val="FFFFFF"/>
              </a:solidFill>
            </a:endParaRPr>
          </a:p>
        </p:txBody>
      </p:sp>
      <p:sp>
        <p:nvSpPr>
          <p:cNvPr id="31" name="Text Box 406"/>
          <p:cNvSpPr txBox="1">
            <a:spLocks noChangeArrowheads="1"/>
          </p:cNvSpPr>
          <p:nvPr/>
        </p:nvSpPr>
        <p:spPr bwMode="auto">
          <a:xfrm>
            <a:off x="-183743" y="35351339"/>
            <a:ext cx="11345232" cy="1193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86785" tIns="486785" rIns="486785" bIns="486785">
            <a:spAutoFit/>
          </a:bodyPr>
          <a:lstStyle>
            <a:lvl1pPr defTabSz="4389438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1pPr>
            <a:lvl2pPr marL="742950" indent="-285750" defTabSz="4389438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4389438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4389438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4389438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endParaRPr lang="en-US" sz="4000" b="1" dirty="0" smtClean="0">
              <a:latin typeface="+mn-lt"/>
            </a:endParaRPr>
          </a:p>
          <a:p>
            <a:pPr algn="l" eaLnBrk="1" hangingPunct="1"/>
            <a:endParaRPr lang="en-US" sz="4000" b="1" dirty="0">
              <a:latin typeface="+mn-lt"/>
            </a:endParaRPr>
          </a:p>
          <a:p>
            <a:pPr algn="l" eaLnBrk="1" hangingPunct="1"/>
            <a:endParaRPr lang="en-US" sz="4000" b="1" dirty="0" smtClean="0">
              <a:latin typeface="+mn-lt"/>
            </a:endParaRPr>
          </a:p>
          <a:p>
            <a:pPr algn="l" eaLnBrk="1" hangingPunct="1"/>
            <a:endParaRPr lang="en-US" sz="4000" b="1" dirty="0">
              <a:latin typeface="+mn-lt"/>
            </a:endParaRPr>
          </a:p>
          <a:p>
            <a:pPr algn="l" eaLnBrk="1" hangingPunct="1"/>
            <a:endParaRPr lang="en-US" sz="4000" b="1" dirty="0" smtClean="0">
              <a:latin typeface="+mn-lt"/>
            </a:endParaRPr>
          </a:p>
          <a:p>
            <a:pPr algn="l" eaLnBrk="1" hangingPunct="1"/>
            <a:endParaRPr lang="en-US" sz="4000" b="1" dirty="0">
              <a:latin typeface="+mn-lt"/>
            </a:endParaRPr>
          </a:p>
          <a:p>
            <a:pPr algn="l" eaLnBrk="1" hangingPunct="1"/>
            <a:endParaRPr lang="en-US" sz="4000" b="1" dirty="0" smtClean="0">
              <a:latin typeface="+mn-lt"/>
            </a:endParaRPr>
          </a:p>
          <a:p>
            <a:pPr algn="l" eaLnBrk="1" hangingPunct="1"/>
            <a:endParaRPr lang="en-US" sz="4000" b="1" dirty="0">
              <a:latin typeface="+mn-lt"/>
            </a:endParaRPr>
          </a:p>
          <a:p>
            <a:pPr algn="l" eaLnBrk="1" hangingPunct="1"/>
            <a:r>
              <a:rPr lang="en-US" sz="4000" b="1" dirty="0" smtClean="0">
                <a:latin typeface="+mn-lt"/>
              </a:rPr>
              <a:t>Primary Objectives</a:t>
            </a:r>
          </a:p>
          <a:p>
            <a:pPr algn="l" eaLnBrk="1" hangingPunct="1"/>
            <a:endParaRPr lang="en-US" sz="4000" dirty="0">
              <a:latin typeface="+mn-lt"/>
            </a:endParaRPr>
          </a:p>
          <a:p>
            <a:pPr algn="l" eaLnBrk="1" hangingPunct="1"/>
            <a:r>
              <a:rPr lang="en-US" sz="4000" dirty="0" smtClean="0">
                <a:latin typeface="+mn-lt"/>
              </a:rPr>
              <a:t>1) Provide recommendations for best    </a:t>
            </a:r>
          </a:p>
          <a:p>
            <a:pPr algn="l" eaLnBrk="1" hangingPunct="1"/>
            <a:r>
              <a:rPr lang="en-US" sz="4000" dirty="0">
                <a:latin typeface="+mn-lt"/>
              </a:rPr>
              <a:t> </a:t>
            </a:r>
            <a:r>
              <a:rPr lang="en-US" sz="4000" dirty="0" smtClean="0">
                <a:latin typeface="+mn-lt"/>
              </a:rPr>
              <a:t>   inspection practices for transportation </a:t>
            </a:r>
          </a:p>
          <a:p>
            <a:pPr algn="l" eaLnBrk="1" hangingPunct="1"/>
            <a:r>
              <a:rPr lang="en-US" sz="4000" dirty="0" smtClean="0">
                <a:latin typeface="+mn-lt"/>
              </a:rPr>
              <a:t>     construction infrastructure projects</a:t>
            </a:r>
          </a:p>
          <a:p>
            <a:pPr algn="l" eaLnBrk="1" hangingPunct="1"/>
            <a:endParaRPr lang="en-US" sz="4000" dirty="0" smtClean="0">
              <a:latin typeface="+mn-lt"/>
            </a:endParaRPr>
          </a:p>
          <a:p>
            <a:pPr algn="l" eaLnBrk="1" hangingPunct="1"/>
            <a:r>
              <a:rPr lang="en-US" sz="4000" dirty="0" smtClean="0">
                <a:latin typeface="+mn-lt"/>
              </a:rPr>
              <a:t>2) Create </a:t>
            </a:r>
            <a:r>
              <a:rPr lang="en-US" sz="4000" dirty="0">
                <a:latin typeface="+mn-lt"/>
              </a:rPr>
              <a:t>a delivery system for construction </a:t>
            </a:r>
            <a:endParaRPr lang="en-US" sz="4000" dirty="0" smtClean="0">
              <a:latin typeface="+mn-lt"/>
            </a:endParaRPr>
          </a:p>
          <a:p>
            <a:pPr algn="l" eaLnBrk="1" hangingPunct="1"/>
            <a:r>
              <a:rPr lang="en-US" sz="4000" dirty="0">
                <a:latin typeface="+mn-lt"/>
              </a:rPr>
              <a:t> </a:t>
            </a:r>
            <a:r>
              <a:rPr lang="en-US" sz="4000" dirty="0" smtClean="0">
                <a:latin typeface="+mn-lt"/>
              </a:rPr>
              <a:t>   inspector training/certification materials</a:t>
            </a:r>
          </a:p>
          <a:p>
            <a:pPr algn="l" eaLnBrk="1" hangingPunct="1"/>
            <a:endParaRPr lang="en-US" sz="4000" dirty="0" smtClean="0">
              <a:latin typeface="+mn-lt"/>
            </a:endParaRPr>
          </a:p>
          <a:p>
            <a:pPr eaLnBrk="1" hangingPunct="1"/>
            <a:endParaRPr lang="en-US" sz="3200" dirty="0"/>
          </a:p>
        </p:txBody>
      </p:sp>
      <p:sp>
        <p:nvSpPr>
          <p:cNvPr id="33" name="AutoShape 30"/>
          <p:cNvSpPr>
            <a:spLocks noChangeArrowheads="1"/>
          </p:cNvSpPr>
          <p:nvPr/>
        </p:nvSpPr>
        <p:spPr bwMode="auto">
          <a:xfrm>
            <a:off x="10981087" y="23410436"/>
            <a:ext cx="21789179" cy="2254707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7200" b="1" dirty="0"/>
          </a:p>
        </p:txBody>
      </p:sp>
      <p:sp>
        <p:nvSpPr>
          <p:cNvPr id="39" name="AutoShape 30"/>
          <p:cNvSpPr>
            <a:spLocks noChangeArrowheads="1"/>
          </p:cNvSpPr>
          <p:nvPr/>
        </p:nvSpPr>
        <p:spPr bwMode="auto">
          <a:xfrm>
            <a:off x="11064623" y="46778779"/>
            <a:ext cx="21711128" cy="428123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571500" indent="-571500" algn="l">
              <a:buFont typeface="Arial"/>
              <a:buChar char="•"/>
            </a:pPr>
            <a:endParaRPr lang="en-US" sz="4000" dirty="0" smtClean="0">
              <a:latin typeface="Arial Narrow"/>
              <a:cs typeface="Arial Narrow"/>
            </a:endParaRP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latin typeface="+mn-lt"/>
                <a:cs typeface="Arial Narrow"/>
              </a:rPr>
              <a:t>Provided </a:t>
            </a:r>
            <a:r>
              <a:rPr lang="en-US" sz="4000" dirty="0">
                <a:latin typeface="+mn-lt"/>
                <a:cs typeface="Arial Narrow"/>
              </a:rPr>
              <a:t>best inspection practices and </a:t>
            </a:r>
            <a:r>
              <a:rPr lang="en-US" sz="4000" dirty="0" smtClean="0">
                <a:latin typeface="+mn-lt"/>
                <a:cs typeface="Arial Narrow"/>
              </a:rPr>
              <a:t>training for GDOT construction inspectors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latin typeface="+mn-lt"/>
                <a:cs typeface="Arial Narrow"/>
              </a:rPr>
              <a:t>Investigated current inspection practices for highway, </a:t>
            </a:r>
            <a:r>
              <a:rPr lang="en-US" sz="4000" dirty="0">
                <a:latin typeface="+mn-lt"/>
                <a:cs typeface="Arial Narrow"/>
              </a:rPr>
              <a:t>roadway, and bridge </a:t>
            </a:r>
            <a:r>
              <a:rPr lang="en-US" sz="4000" dirty="0" smtClean="0">
                <a:latin typeface="+mn-lt"/>
                <a:cs typeface="Arial Narrow"/>
              </a:rPr>
              <a:t>projects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latin typeface="+mn-lt"/>
                <a:cs typeface="Arial Narrow"/>
              </a:rPr>
              <a:t>Compared </a:t>
            </a:r>
            <a:r>
              <a:rPr lang="en-US" sz="4000" dirty="0">
                <a:latin typeface="+mn-lt"/>
                <a:cs typeface="Arial Narrow"/>
              </a:rPr>
              <a:t>existing inspection practices </a:t>
            </a:r>
            <a:r>
              <a:rPr lang="en-US" sz="4000" dirty="0" smtClean="0">
                <a:latin typeface="+mn-lt"/>
                <a:cs typeface="Arial Narrow"/>
              </a:rPr>
              <a:t>and recommended new inspection procedures 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latin typeface="+mn-lt"/>
                <a:cs typeface="Arial Narrow"/>
              </a:rPr>
              <a:t>Created self-paced collection of instructional modules and certification exams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latin typeface="+mn-lt"/>
                <a:cs typeface="Arial Narrow"/>
              </a:rPr>
              <a:t>Developed self-paced web-based training/certification system for construction inspectors </a:t>
            </a:r>
            <a:endParaRPr lang="en-US" sz="4000" dirty="0">
              <a:latin typeface="+mn-lt"/>
              <a:cs typeface="Arial Narrow"/>
            </a:endParaRPr>
          </a:p>
        </p:txBody>
      </p:sp>
      <p:sp>
        <p:nvSpPr>
          <p:cNvPr id="40" name="AutoShape 31"/>
          <p:cNvSpPr>
            <a:spLocks noChangeArrowheads="1"/>
          </p:cNvSpPr>
          <p:nvPr/>
        </p:nvSpPr>
        <p:spPr bwMode="auto">
          <a:xfrm>
            <a:off x="173351" y="7461111"/>
            <a:ext cx="10621798" cy="1293946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65665" y="21580740"/>
            <a:ext cx="10726977" cy="1178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lang="en-US" sz="4000" dirty="0" smtClean="0">
                <a:cs typeface="Arial Narrow"/>
              </a:rPr>
              <a:t>Highway Transportation </a:t>
            </a:r>
          </a:p>
          <a:p>
            <a:pPr algn="l"/>
            <a:r>
              <a:rPr lang="en-US" sz="4000" dirty="0">
                <a:cs typeface="Arial Narrow"/>
              </a:rPr>
              <a:t> </a:t>
            </a:r>
            <a:r>
              <a:rPr lang="en-US" sz="4000" dirty="0" smtClean="0">
                <a:cs typeface="Arial Narrow"/>
              </a:rPr>
              <a:t>   Infrastructure is currently </a:t>
            </a:r>
          </a:p>
          <a:p>
            <a:pPr algn="l"/>
            <a:r>
              <a:rPr lang="en-US" sz="4000" dirty="0">
                <a:cs typeface="Arial Narrow"/>
              </a:rPr>
              <a:t> </a:t>
            </a:r>
            <a:r>
              <a:rPr lang="en-US" sz="4000" dirty="0" smtClean="0">
                <a:cs typeface="Arial Narrow"/>
              </a:rPr>
              <a:t>   underfunded (FHWA 2011) 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US" sz="4000" dirty="0" smtClean="0">
                <a:cs typeface="Arial Narrow"/>
              </a:rPr>
              <a:t>Construction inspectors are required to perform 4 times the workload of inspectors in 1978 (FHWA 2011)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US" sz="4000" dirty="0" smtClean="0">
                <a:cs typeface="Arial Narrow"/>
              </a:rPr>
              <a:t>Construction </a:t>
            </a:r>
            <a:r>
              <a:rPr lang="en-US" sz="4000" dirty="0">
                <a:cs typeface="Arial Narrow"/>
              </a:rPr>
              <a:t>inspectors are an important asset to any </a:t>
            </a:r>
            <a:r>
              <a:rPr lang="en-US" sz="4000" dirty="0" smtClean="0">
                <a:cs typeface="Arial Narrow"/>
              </a:rPr>
              <a:t>DOT because </a:t>
            </a:r>
            <a:r>
              <a:rPr lang="en-US" sz="4000" dirty="0">
                <a:cs typeface="Arial Narrow"/>
              </a:rPr>
              <a:t>they provide quality assurance on transportation infrastructure construction </a:t>
            </a:r>
            <a:r>
              <a:rPr lang="en-US" sz="4000" dirty="0" smtClean="0">
                <a:cs typeface="Arial Narrow"/>
              </a:rPr>
              <a:t>projects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US" sz="4000" dirty="0" smtClean="0">
                <a:cs typeface="Arial Narrow"/>
              </a:rPr>
              <a:t>GDOT currently lacks a </a:t>
            </a:r>
          </a:p>
          <a:p>
            <a:pPr algn="l"/>
            <a:r>
              <a:rPr lang="en-US" sz="4000" dirty="0">
                <a:cs typeface="Arial Narrow"/>
              </a:rPr>
              <a:t> </a:t>
            </a:r>
            <a:r>
              <a:rPr lang="en-US" sz="4000" dirty="0" smtClean="0">
                <a:cs typeface="Arial Narrow"/>
              </a:rPr>
              <a:t>   system to transfer </a:t>
            </a:r>
          </a:p>
          <a:p>
            <a:pPr algn="l"/>
            <a:r>
              <a:rPr lang="en-US" sz="4000" dirty="0">
                <a:cs typeface="Arial Narrow"/>
              </a:rPr>
              <a:t> </a:t>
            </a:r>
            <a:r>
              <a:rPr lang="en-US" sz="4000" dirty="0" smtClean="0">
                <a:cs typeface="Arial Narrow"/>
              </a:rPr>
              <a:t>   knowledge from </a:t>
            </a:r>
          </a:p>
          <a:p>
            <a:pPr algn="l"/>
            <a:r>
              <a:rPr lang="en-US" sz="4000" dirty="0">
                <a:cs typeface="Arial Narrow"/>
              </a:rPr>
              <a:t> </a:t>
            </a:r>
            <a:r>
              <a:rPr lang="en-US" sz="4000" dirty="0" smtClean="0">
                <a:cs typeface="Arial Narrow"/>
              </a:rPr>
              <a:t>   experienced inspectors </a:t>
            </a:r>
          </a:p>
          <a:p>
            <a:pPr algn="l"/>
            <a:r>
              <a:rPr lang="en-US" sz="4000" dirty="0">
                <a:cs typeface="Arial Narrow"/>
              </a:rPr>
              <a:t> </a:t>
            </a:r>
            <a:r>
              <a:rPr lang="en-US" sz="4000" dirty="0" smtClean="0">
                <a:cs typeface="Arial Narrow"/>
              </a:rPr>
              <a:t>   to new employees</a:t>
            </a:r>
          </a:p>
          <a:p>
            <a:pPr algn="l"/>
            <a:endParaRPr lang="en-US" sz="4000" dirty="0" smtClean="0">
              <a:cs typeface="Arial Narrow"/>
            </a:endParaRPr>
          </a:p>
          <a:p>
            <a:pPr marL="571500" indent="-571500" algn="l">
              <a:buFont typeface="Arial" pitchFamily="34" charset="0"/>
              <a:buChar char="•"/>
            </a:pPr>
            <a:r>
              <a:rPr lang="en-US" sz="4000" b="1" dirty="0" smtClean="0">
                <a:latin typeface="+mn-lt"/>
                <a:cs typeface="Arial Narrow"/>
              </a:rPr>
              <a:t>Quality training and </a:t>
            </a:r>
          </a:p>
          <a:p>
            <a:pPr algn="l"/>
            <a:r>
              <a:rPr lang="en-US" sz="4000" b="1" dirty="0">
                <a:latin typeface="+mn-lt"/>
                <a:cs typeface="Arial Narrow"/>
              </a:rPr>
              <a:t> </a:t>
            </a:r>
            <a:r>
              <a:rPr lang="en-US" sz="4000" b="1" dirty="0" smtClean="0">
                <a:latin typeface="+mn-lt"/>
                <a:cs typeface="Arial Narrow"/>
              </a:rPr>
              <a:t>   certification need to be available for    </a:t>
            </a:r>
          </a:p>
          <a:p>
            <a:pPr algn="l"/>
            <a:r>
              <a:rPr lang="en-US" sz="4000" b="1" dirty="0">
                <a:latin typeface="+mn-lt"/>
                <a:cs typeface="Arial Narrow"/>
              </a:rPr>
              <a:t> </a:t>
            </a:r>
            <a:r>
              <a:rPr lang="en-US" sz="4000" b="1" dirty="0" smtClean="0">
                <a:latin typeface="+mn-lt"/>
                <a:cs typeface="Arial Narrow"/>
              </a:rPr>
              <a:t>   GDOT inspectors</a:t>
            </a:r>
            <a:endParaRPr lang="en-US" sz="4000" dirty="0">
              <a:latin typeface="Arial Narrow"/>
              <a:cs typeface="Arial Narrow"/>
            </a:endParaRPr>
          </a:p>
        </p:txBody>
      </p: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11001560" y="46273456"/>
            <a:ext cx="21774191" cy="861774"/>
          </a:xfrm>
          <a:prstGeom prst="rect">
            <a:avLst/>
          </a:prstGeom>
          <a:solidFill>
            <a:srgbClr val="11185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4389438">
              <a:spcBef>
                <a:spcPct val="50000"/>
              </a:spcBef>
            </a:pPr>
            <a:r>
              <a:rPr lang="en-US" sz="5000" b="1" dirty="0" smtClean="0">
                <a:solidFill>
                  <a:srgbClr val="FFFFFF"/>
                </a:solidFill>
              </a:rPr>
              <a:t>6. Conclusion</a:t>
            </a:r>
            <a:endParaRPr lang="en-US" sz="5000" b="1" dirty="0">
              <a:solidFill>
                <a:srgbClr val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560" y="7578577"/>
            <a:ext cx="10918627" cy="722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03480" y="7736231"/>
            <a:ext cx="974737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+mn-lt"/>
                <a:cs typeface="Arial Narrow"/>
              </a:rPr>
              <a:t>The purpose is for State Department of Transportations (DOTs) to provide innovative ways in implementing training and certification opportunities for construction inspectors.</a:t>
            </a:r>
          </a:p>
          <a:p>
            <a:r>
              <a:rPr lang="en-US" sz="4000" dirty="0">
                <a:latin typeface="+mn-lt"/>
                <a:cs typeface="Arial Narrow"/>
              </a:rPr>
              <a:t> </a:t>
            </a:r>
          </a:p>
          <a:p>
            <a:pPr algn="l"/>
            <a:r>
              <a:rPr lang="en-US" sz="4000" b="1" dirty="0">
                <a:latin typeface="+mn-lt"/>
                <a:cs typeface="Arial Narrow"/>
              </a:rPr>
              <a:t>Importance of Construction </a:t>
            </a:r>
            <a:r>
              <a:rPr lang="en-US" sz="4000" b="1" dirty="0" smtClean="0">
                <a:latin typeface="+mn-lt"/>
                <a:cs typeface="Arial Narrow"/>
              </a:rPr>
              <a:t>Inspectors: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latin typeface="+mn-lt"/>
                <a:cs typeface="Arial Narrow"/>
              </a:rPr>
              <a:t>Inspectors </a:t>
            </a:r>
            <a:r>
              <a:rPr lang="en-US" sz="4000" dirty="0">
                <a:latin typeface="+mn-lt"/>
                <a:cs typeface="Arial Narrow"/>
              </a:rPr>
              <a:t>provide quality assurance </a:t>
            </a:r>
            <a:r>
              <a:rPr lang="en-US" sz="4000" dirty="0" smtClean="0">
                <a:latin typeface="+mn-lt"/>
                <a:cs typeface="Arial Narrow"/>
              </a:rPr>
              <a:t>of construction projects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latin typeface="+mn-lt"/>
                <a:cs typeface="Arial Narrow"/>
              </a:rPr>
              <a:t>Increase </a:t>
            </a:r>
            <a:r>
              <a:rPr lang="en-US" sz="4000" dirty="0">
                <a:latin typeface="+mn-lt"/>
                <a:cs typeface="Arial Narrow"/>
              </a:rPr>
              <a:t>in transportation infrastructure projects</a:t>
            </a:r>
          </a:p>
          <a:p>
            <a:pPr algn="l"/>
            <a:r>
              <a:rPr lang="en-US" sz="4000" b="1" dirty="0" smtClean="0">
                <a:latin typeface="+mn-lt"/>
                <a:cs typeface="Arial Narrow"/>
              </a:rPr>
              <a:t>Major </a:t>
            </a:r>
            <a:r>
              <a:rPr lang="en-US" sz="4000" b="1" dirty="0">
                <a:latin typeface="+mn-lt"/>
                <a:cs typeface="Arial Narrow"/>
              </a:rPr>
              <a:t>Problems: </a:t>
            </a:r>
            <a:endParaRPr lang="en-US" sz="4000" b="1" dirty="0" smtClean="0">
              <a:latin typeface="+mn-lt"/>
              <a:cs typeface="Arial Narrow"/>
            </a:endParaRP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latin typeface="+mn-lt"/>
                <a:cs typeface="Arial Narrow"/>
              </a:rPr>
              <a:t>Lack </a:t>
            </a:r>
            <a:r>
              <a:rPr lang="en-US" sz="4000" dirty="0">
                <a:latin typeface="+mn-lt"/>
                <a:cs typeface="Arial Narrow"/>
              </a:rPr>
              <a:t>of </a:t>
            </a:r>
            <a:r>
              <a:rPr lang="en-US" sz="4000" dirty="0" smtClean="0">
                <a:latin typeface="+mn-lt"/>
                <a:cs typeface="Arial Narrow"/>
              </a:rPr>
              <a:t>consistent </a:t>
            </a:r>
            <a:r>
              <a:rPr lang="en-US" sz="4000" dirty="0">
                <a:latin typeface="+mn-lt"/>
                <a:cs typeface="Arial Narrow"/>
              </a:rPr>
              <a:t>certification </a:t>
            </a:r>
            <a:r>
              <a:rPr lang="en-US" sz="4000" dirty="0" smtClean="0">
                <a:latin typeface="+mn-lt"/>
                <a:cs typeface="Arial Narrow"/>
              </a:rPr>
              <a:t>method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latin typeface="+mn-lt"/>
                <a:cs typeface="Arial Narrow"/>
              </a:rPr>
              <a:t>Limited </a:t>
            </a:r>
            <a:r>
              <a:rPr lang="en-US" sz="4000" dirty="0">
                <a:latin typeface="+mn-lt"/>
                <a:cs typeface="Arial Narrow"/>
              </a:rPr>
              <a:t>number of experienced and knowledgeable construction inspectors</a:t>
            </a:r>
          </a:p>
          <a:p>
            <a:pPr algn="l"/>
            <a:r>
              <a:rPr lang="en-US" sz="4000" b="1" dirty="0" smtClean="0">
                <a:latin typeface="+mn-lt"/>
                <a:cs typeface="Arial Narrow"/>
              </a:rPr>
              <a:t>Goals: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latin typeface="+mn-lt"/>
                <a:cs typeface="Arial Narrow"/>
              </a:rPr>
              <a:t>Create best practices for construction inspection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latin typeface="+mn-lt"/>
                <a:cs typeface="Arial Narrow"/>
              </a:rPr>
              <a:t>Create training and certification modules for construction inspectors</a:t>
            </a:r>
            <a:endParaRPr lang="en-US" sz="4000" dirty="0">
              <a:latin typeface="+mn-lt"/>
              <a:cs typeface="Arial Narrow"/>
            </a:endParaRPr>
          </a:p>
        </p:txBody>
      </p:sp>
      <p:pic>
        <p:nvPicPr>
          <p:cNvPr id="1029" name="Picture 5" descr="http://www.co-pinteractive.com/clients/paul/511%20Press%20Kit%20Materials/Artwork/GDOT%20Logo/GDOTlogo-RG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2233" y="4822012"/>
            <a:ext cx="8338954" cy="131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 Box 42"/>
          <p:cNvSpPr txBox="1">
            <a:spLocks noChangeArrowheads="1"/>
          </p:cNvSpPr>
          <p:nvPr/>
        </p:nvSpPr>
        <p:spPr bwMode="auto">
          <a:xfrm>
            <a:off x="173351" y="20552272"/>
            <a:ext cx="10621798" cy="861774"/>
          </a:xfrm>
          <a:prstGeom prst="rect">
            <a:avLst/>
          </a:prstGeom>
          <a:solidFill>
            <a:srgbClr val="11185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4389438">
              <a:spcBef>
                <a:spcPct val="50000"/>
              </a:spcBef>
            </a:pPr>
            <a:r>
              <a:rPr lang="en-US" sz="5000" b="1" dirty="0">
                <a:solidFill>
                  <a:srgbClr val="FFFFFF"/>
                </a:solidFill>
              </a:rPr>
              <a:t>2</a:t>
            </a:r>
            <a:r>
              <a:rPr lang="en-US" sz="5000" b="1" dirty="0" smtClean="0">
                <a:solidFill>
                  <a:srgbClr val="FFFFFF"/>
                </a:solidFill>
              </a:rPr>
              <a:t>. Background</a:t>
            </a:r>
            <a:endParaRPr lang="en-US" sz="5000" b="1" dirty="0">
              <a:solidFill>
                <a:srgbClr val="FFFFFF"/>
              </a:solidFill>
            </a:endParaRPr>
          </a:p>
        </p:txBody>
      </p:sp>
      <p:sp>
        <p:nvSpPr>
          <p:cNvPr id="46" name="Text Box 406"/>
          <p:cNvSpPr txBox="1">
            <a:spLocks noChangeArrowheads="1"/>
          </p:cNvSpPr>
          <p:nvPr/>
        </p:nvSpPr>
        <p:spPr bwMode="auto">
          <a:xfrm>
            <a:off x="23090452" y="7235925"/>
            <a:ext cx="10883427" cy="83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86785" tIns="486785" rIns="486785" bIns="486785">
            <a:spAutoFit/>
          </a:bodyPr>
          <a:lstStyle>
            <a:lvl1pPr defTabSz="4389438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1pPr>
            <a:lvl2pPr marL="742950" indent="-285750" defTabSz="4389438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4389438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4389438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4389438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ts val="0"/>
              </a:spcBef>
            </a:pPr>
            <a:r>
              <a:rPr lang="en-US" sz="4000" b="1" dirty="0" smtClean="0">
                <a:latin typeface="+mn-lt"/>
              </a:rPr>
              <a:t>Available Training Methods:</a:t>
            </a:r>
          </a:p>
          <a:p>
            <a:pPr lvl="0" algn="l" defTabSz="914400" eaLnBrk="1" hangingPunct="1">
              <a:spcBef>
                <a:spcPts val="0"/>
              </a:spcBef>
              <a:buClr>
                <a:srgbClr val="BBE0E3"/>
              </a:buClr>
            </a:pPr>
            <a:r>
              <a:rPr lang="en-US" sz="4000" dirty="0" smtClean="0">
                <a:solidFill>
                  <a:srgbClr val="000000"/>
                </a:solidFill>
                <a:latin typeface="Arial"/>
                <a:ea typeface="+mn-ea"/>
                <a:cs typeface="Arial Narrow"/>
              </a:rPr>
              <a:t>1) Live 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+mn-ea"/>
                <a:cs typeface="Arial Narrow"/>
              </a:rPr>
              <a:t>instructor (central office)</a:t>
            </a:r>
          </a:p>
          <a:p>
            <a:pPr lvl="0" algn="l" defTabSz="914400" eaLnBrk="1" hangingPunct="1">
              <a:spcBef>
                <a:spcPts val="0"/>
              </a:spcBef>
              <a:buClr>
                <a:srgbClr val="BBE0E3"/>
              </a:buClr>
            </a:pPr>
            <a:r>
              <a:rPr lang="en-US" sz="4000" dirty="0" smtClean="0">
                <a:solidFill>
                  <a:srgbClr val="000000"/>
                </a:solidFill>
                <a:latin typeface="Arial"/>
                <a:ea typeface="+mn-ea"/>
                <a:cs typeface="Arial Narrow"/>
              </a:rPr>
              <a:t>2) Live </a:t>
            </a:r>
            <a:r>
              <a:rPr lang="en-US" sz="4000" dirty="0">
                <a:solidFill>
                  <a:srgbClr val="000000"/>
                </a:solidFill>
                <a:latin typeface="+mn-lt"/>
                <a:ea typeface="+mn-ea"/>
                <a:cs typeface="Arial Narrow"/>
              </a:rPr>
              <a:t>instructor (district office)</a:t>
            </a:r>
          </a:p>
          <a:p>
            <a:pPr lvl="0" algn="l" defTabSz="914400" eaLnBrk="1" hangingPunct="1">
              <a:spcBef>
                <a:spcPts val="0"/>
              </a:spcBef>
              <a:buClr>
                <a:srgbClr val="BBE0E3"/>
              </a:buClr>
            </a:pPr>
            <a:r>
              <a:rPr lang="en-US" sz="4000" dirty="0" smtClean="0">
                <a:solidFill>
                  <a:srgbClr val="000000"/>
                </a:solidFill>
                <a:latin typeface="+mn-lt"/>
                <a:ea typeface="+mn-ea"/>
                <a:cs typeface="Arial Narrow"/>
              </a:rPr>
              <a:t>3) Webinar</a:t>
            </a:r>
            <a:endParaRPr lang="en-US" sz="4000" dirty="0">
              <a:solidFill>
                <a:srgbClr val="000000"/>
              </a:solidFill>
              <a:latin typeface="+mn-lt"/>
              <a:ea typeface="+mn-ea"/>
              <a:cs typeface="Arial Narrow"/>
            </a:endParaRPr>
          </a:p>
          <a:p>
            <a:pPr lvl="0" algn="l" defTabSz="914400" eaLnBrk="1" hangingPunct="1">
              <a:spcBef>
                <a:spcPts val="0"/>
              </a:spcBef>
              <a:buClr>
                <a:srgbClr val="BBE0E3"/>
              </a:buClr>
            </a:pPr>
            <a:r>
              <a:rPr lang="en-US" sz="4000" b="1" dirty="0" smtClean="0">
                <a:solidFill>
                  <a:srgbClr val="FF0000"/>
                </a:solidFill>
                <a:latin typeface="+mn-lt"/>
                <a:ea typeface="+mn-ea"/>
                <a:cs typeface="Arial Narrow"/>
              </a:rPr>
              <a:t>4) Self-paced </a:t>
            </a:r>
            <a:r>
              <a:rPr lang="en-US" sz="4000" b="1" dirty="0">
                <a:solidFill>
                  <a:srgbClr val="FF0000"/>
                </a:solidFill>
                <a:latin typeface="+mn-lt"/>
                <a:ea typeface="+mn-ea"/>
                <a:cs typeface="Arial Narrow"/>
              </a:rPr>
              <a:t>and web-based</a:t>
            </a:r>
          </a:p>
          <a:p>
            <a:pPr algn="l" eaLnBrk="1" hangingPunct="1">
              <a:spcBef>
                <a:spcPts val="0"/>
              </a:spcBef>
            </a:pPr>
            <a:endParaRPr lang="en-US" sz="4000" dirty="0" smtClean="0">
              <a:latin typeface="+mn-lt"/>
            </a:endParaRPr>
          </a:p>
          <a:p>
            <a:pPr algn="l" eaLnBrk="1" hangingPunct="1">
              <a:spcBef>
                <a:spcPts val="0"/>
              </a:spcBef>
            </a:pPr>
            <a:r>
              <a:rPr lang="en-US" sz="4000" b="1" dirty="0" smtClean="0">
                <a:latin typeface="+mn-lt"/>
              </a:rPr>
              <a:t>Evaluation Metrics:</a:t>
            </a:r>
            <a:endParaRPr lang="en-US" sz="4000" b="1" dirty="0">
              <a:latin typeface="+mn-lt"/>
            </a:endParaRPr>
          </a:p>
          <a:p>
            <a:pPr algn="l" eaLnBrk="1" hangingPunct="1">
              <a:spcBef>
                <a:spcPts val="0"/>
              </a:spcBef>
            </a:pPr>
            <a:r>
              <a:rPr lang="en-US" sz="4000" dirty="0" smtClean="0">
                <a:latin typeface="+mn-lt"/>
              </a:rPr>
              <a:t>1) Cost</a:t>
            </a:r>
          </a:p>
          <a:p>
            <a:pPr algn="l" eaLnBrk="1" hangingPunct="1">
              <a:spcBef>
                <a:spcPts val="0"/>
              </a:spcBef>
            </a:pPr>
            <a:r>
              <a:rPr lang="en-US" sz="4000" dirty="0" smtClean="0">
                <a:latin typeface="+mn-lt"/>
              </a:rPr>
              <a:t>2) Time</a:t>
            </a:r>
          </a:p>
          <a:p>
            <a:pPr algn="l" eaLnBrk="1" hangingPunct="1">
              <a:spcBef>
                <a:spcPts val="0"/>
              </a:spcBef>
            </a:pPr>
            <a:r>
              <a:rPr lang="en-US" sz="4000" dirty="0" smtClean="0">
                <a:latin typeface="+mn-lt"/>
              </a:rPr>
              <a:t>3) Quality</a:t>
            </a:r>
          </a:p>
          <a:p>
            <a:pPr algn="l" eaLnBrk="1" hangingPunct="1">
              <a:spcBef>
                <a:spcPts val="0"/>
              </a:spcBef>
            </a:pPr>
            <a:r>
              <a:rPr lang="en-US" sz="4000" dirty="0" smtClean="0">
                <a:latin typeface="+mn-lt"/>
              </a:rPr>
              <a:t>4) Implementation Strategy</a:t>
            </a:r>
          </a:p>
          <a:p>
            <a:pPr algn="l" eaLnBrk="1" hangingPunct="1">
              <a:spcBef>
                <a:spcPts val="0"/>
              </a:spcBef>
            </a:pPr>
            <a:r>
              <a:rPr lang="en-US" sz="4000" dirty="0" smtClean="0">
                <a:latin typeface="+mn-lt"/>
              </a:rPr>
              <a:t>5) Ease of Updating Information</a:t>
            </a:r>
            <a:endParaRPr lang="en-US" sz="3200" dirty="0">
              <a:latin typeface="+mn-lt"/>
            </a:endParaRP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69435" y="15413661"/>
            <a:ext cx="13700831" cy="745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710" y="21409162"/>
            <a:ext cx="3726439" cy="209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974" y="27818689"/>
            <a:ext cx="44481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01" y="45957506"/>
            <a:ext cx="10640048" cy="505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" b="7522"/>
          <a:stretch/>
        </p:blipFill>
        <p:spPr bwMode="auto">
          <a:xfrm>
            <a:off x="142569" y="33558189"/>
            <a:ext cx="10652579" cy="613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 Box 406"/>
          <p:cNvSpPr txBox="1">
            <a:spLocks noChangeArrowheads="1"/>
          </p:cNvSpPr>
          <p:nvPr/>
        </p:nvSpPr>
        <p:spPr bwMode="auto">
          <a:xfrm>
            <a:off x="13498997" y="14096184"/>
            <a:ext cx="5923751" cy="15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86785" tIns="486785" rIns="486785" bIns="486785">
            <a:spAutoFit/>
          </a:bodyPr>
          <a:lstStyle>
            <a:lvl1pPr defTabSz="4389438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1pPr>
            <a:lvl2pPr marL="742950" indent="-285750" defTabSz="4389438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4389438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4389438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4389438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4000" b="1" dirty="0" smtClean="0">
                <a:latin typeface="+mn-lt"/>
              </a:rPr>
              <a:t>Research Flowchart</a:t>
            </a:r>
            <a:endParaRPr lang="en-US" sz="3200" dirty="0">
              <a:latin typeface="+mn-lt"/>
            </a:endParaRPr>
          </a:p>
        </p:txBody>
      </p:sp>
      <p:sp>
        <p:nvSpPr>
          <p:cNvPr id="58" name="Text Box 406"/>
          <p:cNvSpPr txBox="1">
            <a:spLocks noChangeArrowheads="1"/>
          </p:cNvSpPr>
          <p:nvPr/>
        </p:nvSpPr>
        <p:spPr bwMode="auto">
          <a:xfrm>
            <a:off x="26970586" y="20643009"/>
            <a:ext cx="5923751" cy="221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86785" tIns="486785" rIns="486785" bIns="486785">
            <a:spAutoFit/>
          </a:bodyPr>
          <a:lstStyle>
            <a:lvl1pPr defTabSz="4389438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1pPr>
            <a:lvl2pPr marL="742950" indent="-285750" defTabSz="4389438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4389438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4389438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4389438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4000" b="1" dirty="0" smtClean="0">
                <a:latin typeface="+mn-lt"/>
              </a:rPr>
              <a:t>Comparison Chart for Evaluation</a:t>
            </a:r>
            <a:endParaRPr lang="en-US" sz="3200" dirty="0">
              <a:latin typeface="+mn-lt"/>
            </a:endParaRPr>
          </a:p>
        </p:txBody>
      </p:sp>
      <p:sp>
        <p:nvSpPr>
          <p:cNvPr id="50" name="Text Box 42"/>
          <p:cNvSpPr txBox="1">
            <a:spLocks noChangeArrowheads="1"/>
          </p:cNvSpPr>
          <p:nvPr/>
        </p:nvSpPr>
        <p:spPr bwMode="auto">
          <a:xfrm>
            <a:off x="168095" y="39692945"/>
            <a:ext cx="10645861" cy="861774"/>
          </a:xfrm>
          <a:prstGeom prst="rect">
            <a:avLst/>
          </a:prstGeom>
          <a:solidFill>
            <a:srgbClr val="11185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4389438">
              <a:spcBef>
                <a:spcPct val="50000"/>
              </a:spcBef>
            </a:pPr>
            <a:r>
              <a:rPr lang="en-US" sz="5000" b="1" dirty="0">
                <a:solidFill>
                  <a:srgbClr val="FFFFFF"/>
                </a:solidFill>
              </a:rPr>
              <a:t>3</a:t>
            </a:r>
            <a:r>
              <a:rPr lang="en-US" sz="5000" b="1" dirty="0" smtClean="0">
                <a:solidFill>
                  <a:srgbClr val="FFFFFF"/>
                </a:solidFill>
              </a:rPr>
              <a:t>. Objective</a:t>
            </a:r>
            <a:endParaRPr lang="en-US" sz="5000" b="1" dirty="0">
              <a:solidFill>
                <a:srgbClr val="FFFFFF"/>
              </a:solidFill>
            </a:endParaRP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814" y="24185092"/>
            <a:ext cx="14355752" cy="1064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4866" y="35169363"/>
            <a:ext cx="14555400" cy="1077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566" y="24161029"/>
            <a:ext cx="7126132" cy="1064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42"/>
          <p:cNvSpPr txBox="1">
            <a:spLocks noChangeArrowheads="1"/>
          </p:cNvSpPr>
          <p:nvPr/>
        </p:nvSpPr>
        <p:spPr bwMode="auto">
          <a:xfrm>
            <a:off x="10892642" y="23323318"/>
            <a:ext cx="21877624" cy="861774"/>
          </a:xfrm>
          <a:prstGeom prst="rect">
            <a:avLst/>
          </a:prstGeom>
          <a:solidFill>
            <a:srgbClr val="11185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4389438">
              <a:spcBef>
                <a:spcPct val="50000"/>
              </a:spcBef>
            </a:pPr>
            <a:r>
              <a:rPr lang="en-US" sz="5000" b="1" dirty="0">
                <a:solidFill>
                  <a:srgbClr val="FFFFFF"/>
                </a:solidFill>
              </a:rPr>
              <a:t>5</a:t>
            </a:r>
            <a:r>
              <a:rPr lang="en-US" sz="5000" b="1" dirty="0" smtClean="0">
                <a:solidFill>
                  <a:srgbClr val="FFFFFF"/>
                </a:solidFill>
              </a:rPr>
              <a:t>. Results </a:t>
            </a:r>
            <a:endParaRPr lang="en-US" sz="5000" b="1" dirty="0">
              <a:solidFill>
                <a:srgbClr val="FFFFFF"/>
              </a:solidFill>
            </a:endParaRPr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512" y="35619707"/>
            <a:ext cx="6645248" cy="962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2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2087</TotalTime>
  <Words>380</Words>
  <Application>Microsoft Office PowerPoint</Application>
  <PresentationFormat>Custom</PresentationFormat>
  <Paragraphs>84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MegaPrint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36x48 Horizontal Poster</dc:title>
  <dc:creator>Ethan Shulda</dc:creator>
  <dc:description>©MegaPrint Inc. 2009</dc:description>
  <cp:lastModifiedBy>coaadmin</cp:lastModifiedBy>
  <cp:revision>150</cp:revision>
  <cp:lastPrinted>2011-03-08T18:07:35Z</cp:lastPrinted>
  <dcterms:created xsi:type="dcterms:W3CDTF">2008-12-04T00:20:37Z</dcterms:created>
  <dcterms:modified xsi:type="dcterms:W3CDTF">2013-10-22T15:26:04Z</dcterms:modified>
  <cp:category>Research Poster</cp:category>
</cp:coreProperties>
</file>